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6"/>
  </p:notesMasterIdLst>
  <p:sldIdLst>
    <p:sldId id="256" r:id="rId2"/>
    <p:sldId id="266" r:id="rId3"/>
    <p:sldId id="265" r:id="rId4"/>
    <p:sldId id="267" r:id="rId5"/>
    <p:sldId id="257" r:id="rId6"/>
    <p:sldId id="258" r:id="rId7"/>
    <p:sldId id="269" r:id="rId8"/>
    <p:sldId id="272" r:id="rId9"/>
    <p:sldId id="273" r:id="rId10"/>
    <p:sldId id="261" r:id="rId11"/>
    <p:sldId id="274" r:id="rId12"/>
    <p:sldId id="275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0"/>
    <p:restoredTop sz="94648"/>
  </p:normalViewPr>
  <p:slideViewPr>
    <p:cSldViewPr snapToGrid="0" snapToObjects="1">
      <p:cViewPr varScale="1">
        <p:scale>
          <a:sx n="52" d="100"/>
          <a:sy n="52" d="100"/>
        </p:scale>
        <p:origin x="19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EEA2-2836-F644-9E5D-CACC7A094961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175DC-D2CE-E24E-ADBA-BBF3CA76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howardignatius/14429271030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echnofaq.org/posts/2017/09/event-marketing-best-practices-8-tactics-to-successfully-promote-your-event/" TargetMode="External"/><Relationship Id="rId4" Type="http://schemas.openxmlformats.org/officeDocument/2006/relationships/hyperlink" Target="https://creativecommons.org/licenses/by-nc-nd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flickr.com/photos/howardignatius/14429271030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nd/3.0/"/>
              </a:rPr>
              <a:t>CC BY-NC-ND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5" tooltip="https://technofaq.org/posts/2017/09/event-marketing-best-practices-8-tactics-to-successfully-promote-your-eve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6" tooltip="https://creativecommons.org/licenses/by-nc-sa/3.0/"/>
              </a:rPr>
              <a:t>CC BY-SA-NC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175DC-D2CE-E24E-ADBA-BBF3CA7618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4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10D930-E388-2147-982B-C4FF0742096F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33ED388-193A-9C4A-BB13-7E364ED3F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3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ofaq.org/posts/2017/09/event-marketing-best-practices-8-tactics-to-successfully-promote-your-event/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www.flickr.com/photos/howardignatius/1442927103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762E-CE1C-314A-B6F1-2D184A96C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 It Rain In Seattle?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5E4BC-DA2B-B84D-BF67-DC6BA0479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Isabella Sturm</a:t>
            </a:r>
          </a:p>
          <a:p>
            <a:r>
              <a:rPr lang="en-US" dirty="0"/>
              <a:t>DSC 630</a:t>
            </a:r>
          </a:p>
        </p:txBody>
      </p:sp>
    </p:spTree>
    <p:extLst>
      <p:ext uri="{BB962C8B-B14F-4D97-AF65-F5344CB8AC3E}">
        <p14:creationId xmlns:p14="http://schemas.microsoft.com/office/powerpoint/2010/main" val="301146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Logistic Regression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90.78%</a:t>
            </a:r>
          </a:p>
        </p:txBody>
      </p:sp>
      <p:pic>
        <p:nvPicPr>
          <p:cNvPr id="1026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4713091E-204B-9640-BAC8-AAB5C9AD6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4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K-Nearest Neighbors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76.26%</a:t>
            </a:r>
          </a:p>
        </p:txBody>
      </p:sp>
      <p:pic>
        <p:nvPicPr>
          <p:cNvPr id="3076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3A37A41-9F7D-C84E-ACC5-7C8829FB5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9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BCCE-53E9-1C41-8097-877B7F6D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Prediction Models 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211737-D141-407C-BAC4-DE0EF1BB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Decision Tree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Accuracy: 100.00%</a:t>
            </a:r>
          </a:p>
        </p:txBody>
      </p:sp>
      <p:pic>
        <p:nvPicPr>
          <p:cNvPr id="5122" name="Picture 2" descr="Square&#10;&#10;Description automatically generated with low confidence">
            <a:extLst>
              <a:ext uri="{FF2B5EF4-FFF2-40B4-BE49-F238E27FC236}">
                <a16:creationId xmlns:a16="http://schemas.microsoft.com/office/drawing/2014/main" id="{7917A673-ECEC-CA41-95CE-9A76A2D11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"/>
          <a:stretch/>
        </p:blipFill>
        <p:spPr bwMode="auto">
          <a:xfrm>
            <a:off x="5137463" y="759599"/>
            <a:ext cx="6193767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8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A551-F6BC-BE48-B9C0-C3686D4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4351-3BFA-F74C-849D-3E419FF1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Methods for calculated values such as Day of Week, Month, Day of Month, Day of Year and Week of Year resulted in more rows with missing data</a:t>
            </a:r>
          </a:p>
          <a:p>
            <a:pPr lvl="1"/>
            <a:r>
              <a:rPr lang="en-US" dirty="0"/>
              <a:t>Ended up removing missing data but drastically reduced data size</a:t>
            </a:r>
          </a:p>
          <a:p>
            <a:r>
              <a:rPr lang="en-US" dirty="0"/>
              <a:t>Limited variables for analysis</a:t>
            </a:r>
          </a:p>
          <a:p>
            <a:pPr lvl="1"/>
            <a:r>
              <a:rPr lang="en-US" dirty="0"/>
              <a:t>Next steps would be to pull more weather related data such as humidity to see how predictions would change</a:t>
            </a:r>
          </a:p>
        </p:txBody>
      </p:sp>
    </p:spTree>
    <p:extLst>
      <p:ext uri="{BB962C8B-B14F-4D97-AF65-F5344CB8AC3E}">
        <p14:creationId xmlns:p14="http://schemas.microsoft.com/office/powerpoint/2010/main" val="398656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D14B-1D88-EA48-90E1-AB60FD34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543A-6B92-1A46-8DD5-D83AD86AB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have great results for analysis/predictions but could improve for fuller data picture</a:t>
            </a:r>
          </a:p>
          <a:p>
            <a:pPr lvl="1"/>
            <a:r>
              <a:rPr lang="en-US" dirty="0"/>
              <a:t>Pull more weather data variables to get a fuller picture of weather data predictions</a:t>
            </a:r>
          </a:p>
          <a:p>
            <a:pPr lvl="1"/>
            <a:r>
              <a:rPr lang="en-US" dirty="0"/>
              <a:t>Fix missing values from calculated fields to retain more data points for analysis</a:t>
            </a:r>
          </a:p>
          <a:p>
            <a:pPr lvl="1"/>
            <a:r>
              <a:rPr lang="en-US" dirty="0"/>
              <a:t>Retrain models with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87884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B987-474E-014D-B900-047E2A0E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F318-449F-764F-85E3-A767DB654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221992"/>
          </a:xfrm>
        </p:spPr>
        <p:txBody>
          <a:bodyPr/>
          <a:lstStyle/>
          <a:p>
            <a:r>
              <a:rPr lang="en-US" dirty="0"/>
              <a:t>Marketing for Locals and Tourists</a:t>
            </a:r>
          </a:p>
          <a:p>
            <a:r>
              <a:rPr lang="en-US" dirty="0"/>
              <a:t>Planning Events in/around City</a:t>
            </a:r>
          </a:p>
          <a:p>
            <a:endParaRPr lang="en-US" dirty="0"/>
          </a:p>
        </p:txBody>
      </p:sp>
      <p:pic>
        <p:nvPicPr>
          <p:cNvPr id="5" name="Picture 4" descr="A city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5AFFCED-4B27-004C-8D55-1B0045DFB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69268" y="2503256"/>
            <a:ext cx="4146727" cy="2759075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EFA0171-D07B-0F4F-8D4C-6218E9610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22732" y="72390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5DBF-0981-DD4A-AF6F-3193A5A2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– Rain in Seattle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25E4-2AD2-444B-BBB6-ED8E6AA27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Rows: 25,551</a:t>
            </a:r>
          </a:p>
          <a:p>
            <a:r>
              <a:rPr lang="en-US" dirty="0"/>
              <a:t>Date Range: 1948-01-01 to  2017-12-14</a:t>
            </a:r>
          </a:p>
          <a:p>
            <a:r>
              <a:rPr lang="en-US" dirty="0"/>
              <a:t>Columns (Features):</a:t>
            </a:r>
          </a:p>
          <a:p>
            <a:pPr lvl="1"/>
            <a:r>
              <a:rPr lang="en-US" dirty="0"/>
              <a:t>Date (</a:t>
            </a:r>
            <a:r>
              <a:rPr lang="en-US" dirty="0" err="1"/>
              <a:t>yyyy</a:t>
            </a:r>
            <a:r>
              <a:rPr lang="en-US" dirty="0"/>
              <a:t>-mm-dd)</a:t>
            </a:r>
          </a:p>
          <a:p>
            <a:pPr lvl="1"/>
            <a:r>
              <a:rPr lang="en-US" dirty="0"/>
              <a:t>Precipitation (inches),</a:t>
            </a:r>
          </a:p>
          <a:p>
            <a:pPr lvl="1"/>
            <a:r>
              <a:rPr lang="en-US" dirty="0"/>
              <a:t>Max Temperature (F)</a:t>
            </a:r>
          </a:p>
          <a:p>
            <a:pPr lvl="1"/>
            <a:r>
              <a:rPr lang="en-US" dirty="0"/>
              <a:t>Min Temperature (F)</a:t>
            </a:r>
          </a:p>
          <a:p>
            <a:pPr lvl="1"/>
            <a:r>
              <a:rPr lang="en-US" dirty="0"/>
              <a:t>Day (Sunday – Saturday)</a:t>
            </a:r>
          </a:p>
          <a:p>
            <a:pPr lvl="1"/>
            <a:r>
              <a:rPr lang="en-US" dirty="0"/>
              <a:t>Week (1-52)</a:t>
            </a:r>
          </a:p>
          <a:p>
            <a:pPr lvl="1"/>
            <a:r>
              <a:rPr lang="en-US" dirty="0"/>
              <a:t>Month (January – December)</a:t>
            </a:r>
          </a:p>
          <a:p>
            <a:pPr lvl="1"/>
            <a:r>
              <a:rPr lang="en-US" dirty="0"/>
              <a:t>Day of Month</a:t>
            </a:r>
          </a:p>
          <a:p>
            <a:pPr lvl="1"/>
            <a:r>
              <a:rPr lang="en-US" dirty="0"/>
              <a:t>Day of Year (1 – 365 or 366)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5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BC28-0ED5-F042-8114-37AB0ED4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FE95-D444-044D-A19A-3118A3B4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Removed Missing Data (only 3 rows in initial dataset)</a:t>
            </a:r>
          </a:p>
          <a:p>
            <a:pPr marL="457200" indent="-457200">
              <a:buAutoNum type="arabicPeriod"/>
            </a:pPr>
            <a:r>
              <a:rPr lang="en-US" dirty="0"/>
              <a:t>No outliers</a:t>
            </a:r>
          </a:p>
          <a:p>
            <a:pPr marL="457200" indent="-457200">
              <a:buAutoNum type="arabicPeriod"/>
            </a:pPr>
            <a:r>
              <a:rPr lang="en-US" dirty="0"/>
              <a:t>Created new columns from the data</a:t>
            </a:r>
          </a:p>
          <a:p>
            <a:pPr marL="960120" lvl="1" indent="-457200">
              <a:buAutoNum type="arabicPeriod"/>
            </a:pPr>
            <a:r>
              <a:rPr lang="en-US" dirty="0"/>
              <a:t>Day of Year</a:t>
            </a:r>
          </a:p>
          <a:p>
            <a:pPr marL="960120" lvl="1" indent="-457200">
              <a:buAutoNum type="arabicPeriod"/>
            </a:pPr>
            <a:r>
              <a:rPr lang="en-US" dirty="0"/>
              <a:t>Day of Month</a:t>
            </a:r>
          </a:p>
          <a:p>
            <a:pPr marL="960120" lvl="1" indent="-457200">
              <a:buAutoNum type="arabicPeriod"/>
            </a:pPr>
            <a:r>
              <a:rPr lang="en-US" dirty="0"/>
              <a:t>Week Day</a:t>
            </a:r>
          </a:p>
          <a:p>
            <a:pPr marL="960120" lvl="1" indent="-457200">
              <a:buAutoNum type="arabicPeriod"/>
            </a:pPr>
            <a:r>
              <a:rPr lang="en-US" dirty="0"/>
              <a:t>Week in Year</a:t>
            </a:r>
          </a:p>
        </p:txBody>
      </p:sp>
    </p:spTree>
    <p:extLst>
      <p:ext uri="{BB962C8B-B14F-4D97-AF65-F5344CB8AC3E}">
        <p14:creationId xmlns:p14="http://schemas.microsoft.com/office/powerpoint/2010/main" val="35981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07CDA-BDC1-FA47-9003-CC6BFB06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Exploratory Results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1466D59-FC21-433F-B4CF-4B8F9F0B8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Minimum vs Maximum Temperatures: Rain vs No Rain 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Roughly evenly distributed, slightly skewed left</a:t>
            </a:r>
          </a:p>
          <a:p>
            <a:r>
              <a:rPr lang="en-US">
                <a:solidFill>
                  <a:srgbClr val="FFFFFF"/>
                </a:solidFill>
              </a:rPr>
              <a:t>Could be useful predictor of rain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2596DEF8-F709-EF4A-847F-F2792AF7FE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41247" y="252692"/>
            <a:ext cx="3496001" cy="3251280"/>
          </a:xfrm>
          <a:prstGeom prst="rect">
            <a:avLst/>
          </a:prstGeom>
        </p:spPr>
      </p:pic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EE33FE73-2580-764B-AD5F-B882FD35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526" y="252692"/>
            <a:ext cx="3496000" cy="3251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45AFEE6-1E71-4E46-8B72-38D2F890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20" y="3576786"/>
            <a:ext cx="3491006" cy="3251280"/>
          </a:xfrm>
          <a:prstGeom prst="rect">
            <a:avLst/>
          </a:prstGeom>
        </p:spPr>
      </p:pic>
      <p:pic>
        <p:nvPicPr>
          <p:cNvPr id="21" name="Content Placeholder 18" descr="Chart, histogram&#10;&#10;Description automatically generated">
            <a:extLst>
              <a:ext uri="{FF2B5EF4-FFF2-40B4-BE49-F238E27FC236}">
                <a16:creationId xmlns:a16="http://schemas.microsoft.com/office/drawing/2014/main" id="{DFAF537C-AD1E-BB41-A623-6E2109764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247" y="3658913"/>
            <a:ext cx="3491006" cy="32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Month: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No apparent pattern that day of month can be used to predict if it will rain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A2D0EB07-B1BE-7D47-9B52-197462A4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85" y="1465593"/>
            <a:ext cx="3829174" cy="3561132"/>
          </a:xfrm>
          <a:prstGeom prst="rect">
            <a:avLst/>
          </a:prstGeom>
        </p:spPr>
      </p:pic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C32FA55A-0610-4948-9E5B-5389B72E4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71399" y="1465594"/>
            <a:ext cx="3829174" cy="35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Year &amp; Week of  Year: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Nearly inverses of each other, indicating it is probably a good predictor of rain.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B4BC491-E5F2-D644-9D39-F0C35767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73" y="3417312"/>
            <a:ext cx="3443590" cy="3202540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41E2ACA2-5650-D545-BC8A-FA25F541F2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7002" y="387326"/>
            <a:ext cx="3258049" cy="3029986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3A705E1-CB7E-AB4D-A57D-7E13F9FB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272" y="394442"/>
            <a:ext cx="3258049" cy="3029986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B418A311-AA7F-9A48-9302-8D7B2C89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361" y="3417312"/>
            <a:ext cx="3443590" cy="32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Month: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Nearly inverses of each other, indicating it is probably a good predictor of rain.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64E8840-BA39-BF4A-BB56-00ACEEC3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23" y="1520889"/>
            <a:ext cx="4087853" cy="3806790"/>
          </a:xfrm>
          <a:prstGeom prst="rect">
            <a:avLst/>
          </a:prstGeom>
        </p:spPr>
      </p:pic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9E9BF4EC-8DA3-B547-97AA-BA046D8A8C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0035" y="1521176"/>
            <a:ext cx="4087853" cy="38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AB7F-DCA5-1F43-BD93-1DAF9F60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Exploratory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078D90-B3A8-465B-B66C-6F2ADC31A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920" y="2597864"/>
            <a:ext cx="3616348" cy="3386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of Week: Rain vs No Rain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Similar counts for days of the week between days with rain vs no rain</a:t>
            </a:r>
          </a:p>
          <a:p>
            <a:r>
              <a:rPr lang="en-US" dirty="0">
                <a:solidFill>
                  <a:srgbClr val="FFFFFF"/>
                </a:solidFill>
              </a:rPr>
              <a:t>Not clear indicator or predictor of rain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7D50D-FF37-5349-A5D7-D8B356C2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11" y="1521176"/>
            <a:ext cx="3859547" cy="3594521"/>
          </a:xfrm>
          <a:prstGeom prst="rect">
            <a:avLst/>
          </a:prstGeom>
        </p:spPr>
      </p:pic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AFB640C5-A3BB-824B-AAEF-0BAFA0FCD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87506" y="1521175"/>
            <a:ext cx="3860203" cy="35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51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{BCB28A75-4EB0-804A-B30B-1B94C5F86FDC}tf10001124</Template>
  <TotalTime>6754</TotalTime>
  <Words>421</Words>
  <Application>Microsoft Macintosh PowerPoint</Application>
  <PresentationFormat>Widescreen</PresentationFormat>
  <Paragraphs>75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 2</vt:lpstr>
      <vt:lpstr>Frame</vt:lpstr>
      <vt:lpstr>Will It Rain In Seattle?</vt:lpstr>
      <vt:lpstr>Why You Should Care</vt:lpstr>
      <vt:lpstr>Data Set – Rain in Seattle</vt:lpstr>
      <vt:lpstr>Data Preparation</vt:lpstr>
      <vt:lpstr>Exploratory Results</vt:lpstr>
      <vt:lpstr>Exploratory Results</vt:lpstr>
      <vt:lpstr>Exploratory Results</vt:lpstr>
      <vt:lpstr>Exploratory Results</vt:lpstr>
      <vt:lpstr>Exploratory Results</vt:lpstr>
      <vt:lpstr>Prediction Models </vt:lpstr>
      <vt:lpstr>Prediction Models </vt:lpstr>
      <vt:lpstr>Prediction Models </vt:lpstr>
      <vt:lpstr>Challenges</vt:lpstr>
      <vt:lpstr>Future Plans for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It Rain In Seattle?</dc:title>
  <dc:creator>Isabella Sturm</dc:creator>
  <cp:lastModifiedBy>Isabella Sturm</cp:lastModifiedBy>
  <cp:revision>3</cp:revision>
  <dcterms:created xsi:type="dcterms:W3CDTF">2021-10-27T02:33:07Z</dcterms:created>
  <dcterms:modified xsi:type="dcterms:W3CDTF">2021-10-31T19:07:09Z</dcterms:modified>
</cp:coreProperties>
</file>